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2" r:id="rId2"/>
    <p:sldId id="258" r:id="rId3"/>
    <p:sldId id="259" r:id="rId4"/>
    <p:sldId id="260" r:id="rId5"/>
    <p:sldId id="264" r:id="rId6"/>
    <p:sldId id="265" r:id="rId7"/>
    <p:sldId id="266" r:id="rId8"/>
    <p:sldId id="268" r:id="rId9"/>
    <p:sldId id="269" r:id="rId10"/>
    <p:sldId id="270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C69C7E-2E43-416E-9E9B-F660C56285A8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9961F3-6CE5-42FF-979A-960E0D970C13}">
      <dgm:prSet phldrT="[Текст]"/>
      <dgm:spPr/>
      <dgm:t>
        <a:bodyPr/>
        <a:lstStyle/>
        <a:p>
          <a:r>
            <a:rPr lang="ru-RU" dirty="0"/>
            <a:t>Могут опираться на знания повседневного содержания</a:t>
          </a:r>
        </a:p>
      </dgm:t>
    </dgm:pt>
    <dgm:pt modelId="{3657B1BA-54E3-4FA4-80A1-1F999E7DA5C1}" type="parTrans" cxnId="{BA115E86-3F45-4748-8F0F-C27A5817E11D}">
      <dgm:prSet/>
      <dgm:spPr/>
      <dgm:t>
        <a:bodyPr/>
        <a:lstStyle/>
        <a:p>
          <a:endParaRPr lang="ru-RU"/>
        </a:p>
      </dgm:t>
    </dgm:pt>
    <dgm:pt modelId="{70BA2E47-77C7-4285-800E-5DF1D4DCF0C3}" type="sibTrans" cxnId="{BA115E86-3F45-4748-8F0F-C27A5817E11D}">
      <dgm:prSet/>
      <dgm:spPr/>
      <dgm:t>
        <a:bodyPr/>
        <a:lstStyle/>
        <a:p>
          <a:endParaRPr lang="ru-RU"/>
        </a:p>
      </dgm:t>
    </dgm:pt>
    <dgm:pt modelId="{742DC850-2B13-4E66-B8D1-D338E6C54529}">
      <dgm:prSet phldrT="[Текст]"/>
      <dgm:spPr/>
      <dgm:t>
        <a:bodyPr/>
        <a:lstStyle/>
        <a:p>
          <a:r>
            <a:rPr lang="ru-RU" dirty="0"/>
            <a:t>В менее знакомых или более сложных ситуациях они могут строить объяснения, используя подсказки</a:t>
          </a:r>
        </a:p>
      </dgm:t>
    </dgm:pt>
    <dgm:pt modelId="{FEC965E6-9AD2-43B9-83C7-D74D291D686C}" type="parTrans" cxnId="{FC9C1728-36B2-4719-8AA2-220DDF67AFC6}">
      <dgm:prSet/>
      <dgm:spPr/>
      <dgm:t>
        <a:bodyPr/>
        <a:lstStyle/>
        <a:p>
          <a:endParaRPr lang="ru-RU"/>
        </a:p>
      </dgm:t>
    </dgm:pt>
    <dgm:pt modelId="{54DFC9BF-8FC0-4193-84E1-A77377DCAF4D}" type="sibTrans" cxnId="{FC9C1728-36B2-4719-8AA2-220DDF67AFC6}">
      <dgm:prSet/>
      <dgm:spPr/>
      <dgm:t>
        <a:bodyPr/>
        <a:lstStyle/>
        <a:p>
          <a:endParaRPr lang="ru-RU"/>
        </a:p>
      </dgm:t>
    </dgm:pt>
    <dgm:pt modelId="{2360EC17-ACAC-4D3F-9AEE-148CBB2DDA25}">
      <dgm:prSet phldrT="[Текст]"/>
      <dgm:spPr/>
      <dgm:t>
        <a:bodyPr/>
        <a:lstStyle/>
        <a:p>
          <a:r>
            <a:rPr lang="ru-RU" dirty="0"/>
            <a:t>Могут использовать более сложные или более абстрактные знания для объяснения достаточно сложных или не совсем знакомых ситуаций и процессов</a:t>
          </a:r>
        </a:p>
      </dgm:t>
    </dgm:pt>
    <dgm:pt modelId="{FE2786ED-515D-47D0-933D-75F3E0AE4627}" type="parTrans" cxnId="{0ED422C3-2B77-4C31-823E-947C763190D7}">
      <dgm:prSet/>
      <dgm:spPr/>
      <dgm:t>
        <a:bodyPr/>
        <a:lstStyle/>
        <a:p>
          <a:endParaRPr lang="ru-RU"/>
        </a:p>
      </dgm:t>
    </dgm:pt>
    <dgm:pt modelId="{B82F8F48-EF99-4724-B565-582622560E74}" type="sibTrans" cxnId="{0ED422C3-2B77-4C31-823E-947C763190D7}">
      <dgm:prSet/>
      <dgm:spPr/>
      <dgm:t>
        <a:bodyPr/>
        <a:lstStyle/>
        <a:p>
          <a:endParaRPr lang="ru-RU"/>
        </a:p>
      </dgm:t>
    </dgm:pt>
    <dgm:pt modelId="{EED59179-B5AF-4EC9-80B2-E30765ADABA9}" type="pres">
      <dgm:prSet presAssocID="{35C69C7E-2E43-416E-9E9B-F660C56285A8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C288CC-47C7-4247-9D6C-70DA71E220A9}" type="pres">
      <dgm:prSet presAssocID="{35C69C7E-2E43-416E-9E9B-F660C56285A8}" presName="arrow" presStyleLbl="bgShp" presStyleIdx="0" presStyleCnt="1" custLinFactNeighborY="-767"/>
      <dgm:spPr/>
    </dgm:pt>
    <dgm:pt modelId="{230B4382-7E73-470E-AC62-7E3CF2893D57}" type="pres">
      <dgm:prSet presAssocID="{35C69C7E-2E43-416E-9E9B-F660C56285A8}" presName="arrowDiagram3" presStyleCnt="0"/>
      <dgm:spPr/>
    </dgm:pt>
    <dgm:pt modelId="{418D9B5B-C029-4DD9-A923-6653CE822CD8}" type="pres">
      <dgm:prSet presAssocID="{719961F3-6CE5-42FF-979A-960E0D970C13}" presName="bullet3a" presStyleLbl="node1" presStyleIdx="0" presStyleCnt="3"/>
      <dgm:spPr/>
    </dgm:pt>
    <dgm:pt modelId="{7EE2143F-F69F-41D6-A51B-E161CFC4B83A}" type="pres">
      <dgm:prSet presAssocID="{719961F3-6CE5-42FF-979A-960E0D970C13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BB1445-2C68-420E-9E7A-9D7CB3C02B9D}" type="pres">
      <dgm:prSet presAssocID="{742DC850-2B13-4E66-B8D1-D338E6C54529}" presName="bullet3b" presStyleLbl="node1" presStyleIdx="1" presStyleCnt="3"/>
      <dgm:spPr/>
    </dgm:pt>
    <dgm:pt modelId="{D0C4F6B6-788F-4DAF-8937-3F80AB9D1420}" type="pres">
      <dgm:prSet presAssocID="{742DC850-2B13-4E66-B8D1-D338E6C54529}" presName="textBox3b" presStyleLbl="revTx" presStyleIdx="1" presStyleCnt="3" custScaleX="128665" custLinFactNeighborX="18684" custLinFactNeighborY="1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FAB60A-1839-4087-98A3-2DB8DB9F2327}" type="pres">
      <dgm:prSet presAssocID="{2360EC17-ACAC-4D3F-9AEE-148CBB2DDA25}" presName="bullet3c" presStyleLbl="node1" presStyleIdx="2" presStyleCnt="3"/>
      <dgm:spPr/>
    </dgm:pt>
    <dgm:pt modelId="{A31F6B3F-6257-497A-895D-2FDC7D5D5F4A}" type="pres">
      <dgm:prSet presAssocID="{2360EC17-ACAC-4D3F-9AEE-148CBB2DDA25}" presName="textBox3c" presStyleLbl="revTx" presStyleIdx="2" presStyleCnt="3" custScaleX="135249" custScaleY="88540" custLinFactNeighborX="34699" custLinFactNeighborY="-84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EC0CF7-8943-41FA-AA99-64CF0295D8AD}" type="presOf" srcId="{2360EC17-ACAC-4D3F-9AEE-148CBB2DDA25}" destId="{A31F6B3F-6257-497A-895D-2FDC7D5D5F4A}" srcOrd="0" destOrd="0" presId="urn:microsoft.com/office/officeart/2005/8/layout/arrow2"/>
    <dgm:cxn modelId="{E714802F-436A-4DB8-B34E-2639A1BD6415}" type="presOf" srcId="{742DC850-2B13-4E66-B8D1-D338E6C54529}" destId="{D0C4F6B6-788F-4DAF-8937-3F80AB9D1420}" srcOrd="0" destOrd="0" presId="urn:microsoft.com/office/officeart/2005/8/layout/arrow2"/>
    <dgm:cxn modelId="{9BFDB09E-7759-4B93-94D0-77D06659455D}" type="presOf" srcId="{35C69C7E-2E43-416E-9E9B-F660C56285A8}" destId="{EED59179-B5AF-4EC9-80B2-E30765ADABA9}" srcOrd="0" destOrd="0" presId="urn:microsoft.com/office/officeart/2005/8/layout/arrow2"/>
    <dgm:cxn modelId="{04D6EC6B-8C6C-43D1-B752-72D5ED5ECB54}" type="presOf" srcId="{719961F3-6CE5-42FF-979A-960E0D970C13}" destId="{7EE2143F-F69F-41D6-A51B-E161CFC4B83A}" srcOrd="0" destOrd="0" presId="urn:microsoft.com/office/officeart/2005/8/layout/arrow2"/>
    <dgm:cxn modelId="{0ED422C3-2B77-4C31-823E-947C763190D7}" srcId="{35C69C7E-2E43-416E-9E9B-F660C56285A8}" destId="{2360EC17-ACAC-4D3F-9AEE-148CBB2DDA25}" srcOrd="2" destOrd="0" parTransId="{FE2786ED-515D-47D0-933D-75F3E0AE4627}" sibTransId="{B82F8F48-EF99-4724-B565-582622560E74}"/>
    <dgm:cxn modelId="{BA115E86-3F45-4748-8F0F-C27A5817E11D}" srcId="{35C69C7E-2E43-416E-9E9B-F660C56285A8}" destId="{719961F3-6CE5-42FF-979A-960E0D970C13}" srcOrd="0" destOrd="0" parTransId="{3657B1BA-54E3-4FA4-80A1-1F999E7DA5C1}" sibTransId="{70BA2E47-77C7-4285-800E-5DF1D4DCF0C3}"/>
    <dgm:cxn modelId="{FC9C1728-36B2-4719-8AA2-220DDF67AFC6}" srcId="{35C69C7E-2E43-416E-9E9B-F660C56285A8}" destId="{742DC850-2B13-4E66-B8D1-D338E6C54529}" srcOrd="1" destOrd="0" parTransId="{FEC965E6-9AD2-43B9-83C7-D74D291D686C}" sibTransId="{54DFC9BF-8FC0-4193-84E1-A77377DCAF4D}"/>
    <dgm:cxn modelId="{0636C9A8-181B-4750-B04B-4E5FD0C397E6}" type="presParOf" srcId="{EED59179-B5AF-4EC9-80B2-E30765ADABA9}" destId="{74C288CC-47C7-4247-9D6C-70DA71E220A9}" srcOrd="0" destOrd="0" presId="urn:microsoft.com/office/officeart/2005/8/layout/arrow2"/>
    <dgm:cxn modelId="{AD25FDAD-D21F-448B-8B6F-FD0C4AED4EED}" type="presParOf" srcId="{EED59179-B5AF-4EC9-80B2-E30765ADABA9}" destId="{230B4382-7E73-470E-AC62-7E3CF2893D57}" srcOrd="1" destOrd="0" presId="urn:microsoft.com/office/officeart/2005/8/layout/arrow2"/>
    <dgm:cxn modelId="{8F05B666-0106-4D5B-BB71-ABBBCAC4C97E}" type="presParOf" srcId="{230B4382-7E73-470E-AC62-7E3CF2893D57}" destId="{418D9B5B-C029-4DD9-A923-6653CE822CD8}" srcOrd="0" destOrd="0" presId="urn:microsoft.com/office/officeart/2005/8/layout/arrow2"/>
    <dgm:cxn modelId="{F40DFCDE-1816-42CE-8762-B9B5C7E89E6B}" type="presParOf" srcId="{230B4382-7E73-470E-AC62-7E3CF2893D57}" destId="{7EE2143F-F69F-41D6-A51B-E161CFC4B83A}" srcOrd="1" destOrd="0" presId="urn:microsoft.com/office/officeart/2005/8/layout/arrow2"/>
    <dgm:cxn modelId="{92366844-031E-47AC-B319-FECF4E6B6611}" type="presParOf" srcId="{230B4382-7E73-470E-AC62-7E3CF2893D57}" destId="{74BB1445-2C68-420E-9E7A-9D7CB3C02B9D}" srcOrd="2" destOrd="0" presId="urn:microsoft.com/office/officeart/2005/8/layout/arrow2"/>
    <dgm:cxn modelId="{979DAA1B-EFB0-478C-BC58-4A7C1AF15F33}" type="presParOf" srcId="{230B4382-7E73-470E-AC62-7E3CF2893D57}" destId="{D0C4F6B6-788F-4DAF-8937-3F80AB9D1420}" srcOrd="3" destOrd="0" presId="urn:microsoft.com/office/officeart/2005/8/layout/arrow2"/>
    <dgm:cxn modelId="{90728D4E-5E42-4323-BB2E-C39922CC0750}" type="presParOf" srcId="{230B4382-7E73-470E-AC62-7E3CF2893D57}" destId="{5FFAB60A-1839-4087-98A3-2DB8DB9F2327}" srcOrd="4" destOrd="0" presId="urn:microsoft.com/office/officeart/2005/8/layout/arrow2"/>
    <dgm:cxn modelId="{85906532-A541-47EB-AAA4-381449605E9B}" type="presParOf" srcId="{230B4382-7E73-470E-AC62-7E3CF2893D57}" destId="{A31F6B3F-6257-497A-895D-2FDC7D5D5F4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C288CC-47C7-4247-9D6C-70DA71E220A9}">
      <dsp:nvSpPr>
        <dsp:cNvPr id="0" name=""/>
        <dsp:cNvSpPr/>
      </dsp:nvSpPr>
      <dsp:spPr>
        <a:xfrm>
          <a:off x="0" y="493607"/>
          <a:ext cx="7908933" cy="494308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D9B5B-C029-4DD9-A923-6653CE822CD8}">
      <dsp:nvSpPr>
        <dsp:cNvPr id="0" name=""/>
        <dsp:cNvSpPr/>
      </dsp:nvSpPr>
      <dsp:spPr>
        <a:xfrm>
          <a:off x="1004434" y="3943236"/>
          <a:ext cx="205632" cy="205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2143F-F69F-41D6-A51B-E161CFC4B83A}">
      <dsp:nvSpPr>
        <dsp:cNvPr id="0" name=""/>
        <dsp:cNvSpPr/>
      </dsp:nvSpPr>
      <dsp:spPr>
        <a:xfrm>
          <a:off x="1107250" y="4046053"/>
          <a:ext cx="1842781" cy="1428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60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Могут опираться на знания повседневного содержания</a:t>
          </a:r>
        </a:p>
      </dsp:txBody>
      <dsp:txXfrm>
        <a:off x="1107250" y="4046053"/>
        <a:ext cx="1842781" cy="1428551"/>
      </dsp:txXfrm>
    </dsp:sp>
    <dsp:sp modelId="{74BB1445-2C68-420E-9E7A-9D7CB3C02B9D}">
      <dsp:nvSpPr>
        <dsp:cNvPr id="0" name=""/>
        <dsp:cNvSpPr/>
      </dsp:nvSpPr>
      <dsp:spPr>
        <a:xfrm>
          <a:off x="2819534" y="2599706"/>
          <a:ext cx="371719" cy="371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4F6B6-788F-4DAF-8937-3F80AB9D1420}">
      <dsp:nvSpPr>
        <dsp:cNvPr id="0" name=""/>
        <dsp:cNvSpPr/>
      </dsp:nvSpPr>
      <dsp:spPr>
        <a:xfrm>
          <a:off x="3087992" y="2812645"/>
          <a:ext cx="2442246" cy="2689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967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В менее знакомых или более сложных ситуациях они могут строить объяснения, используя подсказки</a:t>
          </a:r>
        </a:p>
      </dsp:txBody>
      <dsp:txXfrm>
        <a:off x="3087992" y="2812645"/>
        <a:ext cx="2442246" cy="2689037"/>
      </dsp:txXfrm>
    </dsp:sp>
    <dsp:sp modelId="{5FFAB60A-1839-4087-98A3-2DB8DB9F2327}">
      <dsp:nvSpPr>
        <dsp:cNvPr id="0" name=""/>
        <dsp:cNvSpPr/>
      </dsp:nvSpPr>
      <dsp:spPr>
        <a:xfrm>
          <a:off x="5002400" y="1782120"/>
          <a:ext cx="514080" cy="5140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F6B3F-6257-497A-895D-2FDC7D5D5F4A}">
      <dsp:nvSpPr>
        <dsp:cNvPr id="0" name=""/>
        <dsp:cNvSpPr/>
      </dsp:nvSpPr>
      <dsp:spPr>
        <a:xfrm>
          <a:off x="5341712" y="1944343"/>
          <a:ext cx="2567220" cy="30417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401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Могут использовать более сложные или более абстрактные знания для объяснения достаточно сложных или не совсем знакомых ситуаций и процессов</a:t>
          </a:r>
        </a:p>
      </dsp:txBody>
      <dsp:txXfrm>
        <a:off x="5341712" y="1944343"/>
        <a:ext cx="2567220" cy="30417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E2844-8740-4F90-90CB-5B8F74E7B6EC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4F6C6-1788-4153-9117-AAD59E9B7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88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143000"/>
            <a:ext cx="41116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143000"/>
            <a:ext cx="41116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Основной задачей является не просто выполнение, но выполнение на уровне выше 4-го . Прогресс российских школьников осуществлен, в основном, за счет перехода из группы с низкими результатами, в группу средних результатов. Процент же выполнивших тест на 5-6 – остается стабильно низким. </a:t>
            </a:r>
            <a:endParaRPr sz="1800"/>
          </a:p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Сопоставление с ФГОС показало, что невысокие результаты российских учащихся связаны с недостаточным овладением некоторыми метапредметными умениями:</a:t>
            </a:r>
            <a:endParaRPr/>
          </a:p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13" name="Google Shape;113;p3:notes"/>
          <p:cNvSpPr txBox="1">
            <a:spLocks noGrp="1"/>
          </p:cNvSpPr>
          <p:nvPr>
            <p:ph type="sldNum" idx="12"/>
          </p:nvPr>
        </p:nvSpPr>
        <p:spPr>
          <a:xfrm>
            <a:off x="3884614" y="8685215"/>
            <a:ext cx="2971800" cy="458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>
                <a:solidFill>
                  <a:srgbClr val="0000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143000"/>
            <a:ext cx="41116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Основной задачей является не просто выполнение, но выполнение на уровне выше 4-го . Прогресс российских школьников осуществлен, в основном, за счет перехода из группы с низкими результатами, в группу средних результатов. Процент же выполнивших тест на 5-6 – остается стабильно низким. </a:t>
            </a:r>
            <a:endParaRPr sz="1800" dirty="0"/>
          </a:p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Сопоставление с ФГОС показало, что невысокие результаты российских учащихся связаны с недостаточным овладением некоторыми </a:t>
            </a:r>
            <a:r>
              <a:rPr lang="ru-RU" sz="1800" dirty="0" err="1"/>
              <a:t>метапредметными</a:t>
            </a:r>
            <a:r>
              <a:rPr lang="ru-RU" sz="1800" dirty="0"/>
              <a:t> умениями:</a:t>
            </a:r>
            <a:endParaRPr dirty="0"/>
          </a:p>
          <a:p>
            <a:pPr marL="0" lvl="0" indent="287338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37" name="Google Shape;137;p4:notes"/>
          <p:cNvSpPr txBox="1">
            <a:spLocks noGrp="1"/>
          </p:cNvSpPr>
          <p:nvPr>
            <p:ph type="sldNum" idx="12"/>
          </p:nvPr>
        </p:nvSpPr>
        <p:spPr>
          <a:xfrm>
            <a:off x="3884614" y="8685215"/>
            <a:ext cx="2971800" cy="458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>
                <a:solidFill>
                  <a:srgbClr val="000000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685800"/>
            <a:ext cx="7696200" cy="2914651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функциональной  грамотности обучающихся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43400" y="3886200"/>
            <a:ext cx="4800600" cy="17526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Ситдикова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Ю.Р.,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химии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высшей квалификационной категории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«Школа №103» Ново-Савиновского района г.Казани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0" y="6172200"/>
            <a:ext cx="1718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г.Казань, 2022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24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Рефлексия 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«Все в твоих руках»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52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Рефлексия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«Все в твоих руках»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Рисуем ладонь, каждый палец – это позиция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Большой – для меня было важным и интересным…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Указательный – по этому вопросу я получил конкретную информацию…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– мне было трудно (мне не понравилось)…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Безымянный – моя оценка психологической атмосферы…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Мизинец – для меня было недостаточно…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512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/>
          <p:nvPr/>
        </p:nvSpPr>
        <p:spPr>
          <a:xfrm>
            <a:off x="0" y="0"/>
            <a:ext cx="4064000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Национальный проект образование</a:t>
            </a:r>
            <a:br>
              <a:rPr lang="ru-RU" sz="1800" b="1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ru-RU" sz="18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Один из показателей - </a:t>
            </a:r>
            <a:r>
              <a:rPr lang="ru-RU" sz="1800" b="1" i="0" u="sng" strike="noStrike" cap="none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вхождение Российской Федерации в число 10 ведущих стран мира по качеству общего образования</a:t>
            </a:r>
            <a:r>
              <a:rPr lang="ru-RU" sz="1800" b="1" i="0" u="sng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800" b="1" u="sng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5562599" y="3995718"/>
            <a:ext cx="3581401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Ключевая задача школы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Научить выпускника грамотно, квалифицированно </a:t>
            </a:r>
            <a:r>
              <a:rPr lang="ru-RU" sz="1800" b="1" u="sng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функционировать во всех сферах человеческой деятельности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работе, государстве, семье, здоровье, праве, политике, культуре</a:t>
            </a:r>
            <a:endParaRPr dirty="0"/>
          </a:p>
        </p:txBody>
      </p:sp>
      <p:sp>
        <p:nvSpPr>
          <p:cNvPr id="98" name="Google Shape;98;p2"/>
          <p:cNvSpPr/>
          <p:nvPr/>
        </p:nvSpPr>
        <p:spPr>
          <a:xfrm>
            <a:off x="5638800" y="1001377"/>
            <a:ext cx="3460751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Международные исследования</a:t>
            </a:r>
            <a:endParaRPr sz="2000"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качества образования, такие как </a:t>
            </a:r>
            <a:r>
              <a:rPr lang="ru-RU" sz="2000" b="1" u="sng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PISA (2022),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TIMSS, PIRLS</a:t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(не цель, но инструмент)</a:t>
            </a:r>
            <a:endParaRPr sz="1600" i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2933700" y="2809423"/>
            <a:ext cx="364490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Функциональная грамотность</a:t>
            </a:r>
            <a:endParaRPr sz="3200" b="1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0" name="Google Shape;100;p2"/>
          <p:cNvCxnSpPr/>
          <p:nvPr/>
        </p:nvCxnSpPr>
        <p:spPr>
          <a:xfrm flipH="1">
            <a:off x="5035551" y="1955801"/>
            <a:ext cx="603249" cy="853623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01" name="Google Shape;101;p2"/>
          <p:cNvCxnSpPr/>
          <p:nvPr/>
        </p:nvCxnSpPr>
        <p:spPr>
          <a:xfrm>
            <a:off x="2374900" y="2263261"/>
            <a:ext cx="946151" cy="546162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02" name="Google Shape;102;p2"/>
          <p:cNvCxnSpPr>
            <a:stCxn id="97" idx="0"/>
          </p:cNvCxnSpPr>
          <p:nvPr/>
        </p:nvCxnSpPr>
        <p:spPr>
          <a:xfrm flipH="1" flipV="1">
            <a:off x="6165749" y="3364517"/>
            <a:ext cx="1187551" cy="63120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3" name="Google Shape;103;p2"/>
          <p:cNvSpPr/>
          <p:nvPr/>
        </p:nvSpPr>
        <p:spPr>
          <a:xfrm>
            <a:off x="0" y="3645024"/>
            <a:ext cx="4121150" cy="3539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Основные особенности ФГОС</a:t>
            </a: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— </a:t>
            </a:r>
            <a:r>
              <a:rPr lang="ru-RU" sz="16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компетентностный</a:t>
            </a: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подход;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— сотрудничество, </a:t>
            </a:r>
            <a:r>
              <a:rPr lang="ru-RU" sz="16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деятельностный</a:t>
            </a: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подход;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— </a:t>
            </a:r>
            <a:r>
              <a:rPr lang="ru-RU" sz="1600" b="1" u="sng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практико</a:t>
            </a:r>
            <a:r>
              <a:rPr lang="ru-RU" sz="1600" b="1" u="sng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ориентированная, исследовательская и проектная деятельность, основанная на проявлении самостоятельности, активности, творчестве учащихся</a:t>
            </a: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— комплексная оценка образовательных результатов по трем группам (личностные, предметные, </a:t>
            </a:r>
            <a:r>
              <a:rPr lang="ru-RU" sz="1600" b="1" u="sng" dirty="0" err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метапредметные</a:t>
            </a: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16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4" name="Google Shape;104;p2"/>
          <p:cNvCxnSpPr/>
          <p:nvPr/>
        </p:nvCxnSpPr>
        <p:spPr>
          <a:xfrm rot="10800000" flipH="1">
            <a:off x="3943351" y="3886641"/>
            <a:ext cx="463550" cy="101556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5" name="Google Shape;105;p2"/>
          <p:cNvSpPr txBox="1"/>
          <p:nvPr/>
        </p:nvSpPr>
        <p:spPr>
          <a:xfrm>
            <a:off x="6953250" y="2780928"/>
            <a:ext cx="21907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Новые ФГОС и </a:t>
            </a:r>
            <a:r>
              <a:rPr lang="ru-RU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КИМ-ы</a:t>
            </a: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ОГЭ и ЕГЭ</a:t>
            </a: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6" name="Google Shape;106;p2"/>
          <p:cNvCxnSpPr>
            <a:stCxn id="105" idx="1"/>
          </p:cNvCxnSpPr>
          <p:nvPr/>
        </p:nvCxnSpPr>
        <p:spPr>
          <a:xfrm flipH="1">
            <a:off x="6660232" y="3104094"/>
            <a:ext cx="293018" cy="36874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07" name="Google Shape;107;p2"/>
          <p:cNvSpPr txBox="1"/>
          <p:nvPr/>
        </p:nvSpPr>
        <p:spPr>
          <a:xfrm>
            <a:off x="0" y="2708920"/>
            <a:ext cx="21907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1-5 задание ОГЭ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(математика)</a:t>
            </a:r>
            <a:endParaRPr sz="18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08" name="Google Shape;108;p2"/>
          <p:cNvCxnSpPr/>
          <p:nvPr/>
        </p:nvCxnSpPr>
        <p:spPr>
          <a:xfrm>
            <a:off x="2070100" y="3146082"/>
            <a:ext cx="723900" cy="7971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109" name="Google Shape;109;p2"/>
          <p:cNvCxnSpPr/>
          <p:nvPr/>
        </p:nvCxnSpPr>
        <p:spPr>
          <a:xfrm rot="10800000">
            <a:off x="4121152" y="1270001"/>
            <a:ext cx="1447799" cy="108273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stealth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/>
        </p:nvSpPr>
        <p:spPr>
          <a:xfrm>
            <a:off x="1644731" y="236009"/>
            <a:ext cx="6032419" cy="114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075" tIns="52525" rIns="105075" bIns="52525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СОСТАВЛЯЮЩИЕ ФУНКЦИОНАЛЬНОЙ ГРАМОТНОСТИ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 descr="Диаграмма ответов в Формах. Вопрос: Укажите программу развития ФГ, на основании которой ведется работа в Вашей образовательной организации. Количество ответов: 596&amp;nbsp;ответов."/>
          <p:cNvSpPr/>
          <p:nvPr/>
        </p:nvSpPr>
        <p:spPr>
          <a:xfrm>
            <a:off x="116681" y="84138"/>
            <a:ext cx="228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1955882" y="1464734"/>
            <a:ext cx="2546309" cy="2192867"/>
          </a:xfrm>
          <a:prstGeom prst="rect">
            <a:avLst/>
          </a:prstGeom>
          <a:solidFill>
            <a:srgbClr val="FABF8E"/>
          </a:solidFill>
          <a:ln w="25400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F243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4502191" y="1464733"/>
            <a:ext cx="2546309" cy="2192867"/>
          </a:xfrm>
          <a:prstGeom prst="rect">
            <a:avLst/>
          </a:prstGeom>
          <a:solidFill>
            <a:srgbClr val="E5B8B7"/>
          </a:solidFill>
          <a:ln w="25400" cap="flat" cmpd="sng">
            <a:solidFill>
              <a:srgbClr val="95373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F243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9" name="Google Shape;119;p3"/>
          <p:cNvSpPr/>
          <p:nvPr/>
        </p:nvSpPr>
        <p:spPr>
          <a:xfrm>
            <a:off x="1955881" y="3657600"/>
            <a:ext cx="2546309" cy="2192867"/>
          </a:xfrm>
          <a:prstGeom prst="rect">
            <a:avLst/>
          </a:prstGeom>
          <a:solidFill>
            <a:srgbClr val="C2D59B"/>
          </a:solidFill>
          <a:ln w="25400" cap="flat" cmpd="sng">
            <a:solidFill>
              <a:srgbClr val="4F61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F243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4502191" y="3657601"/>
            <a:ext cx="2546309" cy="2192867"/>
          </a:xfrm>
          <a:prstGeom prst="rect">
            <a:avLst/>
          </a:prstGeom>
          <a:solidFill>
            <a:srgbClr val="B2A0C7"/>
          </a:solidFill>
          <a:ln w="25400" cap="flat" cmpd="sng">
            <a:solidFill>
              <a:srgbClr val="3F315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0F243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116681" y="3098801"/>
            <a:ext cx="1676401" cy="1253066"/>
          </a:xfrm>
          <a:prstGeom prst="flowChartProcess">
            <a:avLst/>
          </a:prstGeom>
          <a:solidFill>
            <a:srgbClr val="93B3D7"/>
          </a:solidFill>
          <a:ln w="25400" cap="flat" cmpd="sng">
            <a:solidFill>
              <a:srgbClr val="17365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F243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Глобальные компетенции</a:t>
            </a:r>
            <a:endParaRPr sz="2000" b="1">
              <a:solidFill>
                <a:srgbClr val="0F243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7214370" y="3031066"/>
            <a:ext cx="1680371" cy="1253066"/>
          </a:xfrm>
          <a:prstGeom prst="flowChartProcess">
            <a:avLst/>
          </a:prstGeom>
          <a:solidFill>
            <a:srgbClr val="D99593"/>
          </a:solidFill>
          <a:ln w="25400" cap="flat" cmpd="sng">
            <a:solidFill>
              <a:srgbClr val="95373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F243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Креативное мышление</a:t>
            </a:r>
            <a:endParaRPr sz="2000" b="1">
              <a:solidFill>
                <a:srgbClr val="0F243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24" name="Google Shape;124;p3" descr="книга иконки. Скачать бесплатно иконки книга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717881" y="2448982"/>
            <a:ext cx="679370" cy="90582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/>
          <p:cNvSpPr/>
          <p:nvPr/>
        </p:nvSpPr>
        <p:spPr>
          <a:xfrm>
            <a:off x="2175387" y="1617986"/>
            <a:ext cx="210729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0F243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Читательская грамотность</a:t>
            </a:r>
            <a:endParaRPr/>
          </a:p>
        </p:txBody>
      </p:sp>
      <p:sp>
        <p:nvSpPr>
          <p:cNvPr id="126" name="Google Shape;126;p3"/>
          <p:cNvSpPr/>
          <p:nvPr/>
        </p:nvSpPr>
        <p:spPr>
          <a:xfrm>
            <a:off x="4262590" y="1617982"/>
            <a:ext cx="302550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0F243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Математическая грамотность</a:t>
            </a:r>
            <a:endParaRPr/>
          </a:p>
        </p:txBody>
      </p:sp>
      <p:pic>
        <p:nvPicPr>
          <p:cNvPr id="127" name="Google Shape;127;p3" descr="Математика книги и калькулятор | Бесплатно значок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5392359" y="2458201"/>
            <a:ext cx="665541" cy="88738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"/>
          <p:cNvSpPr/>
          <p:nvPr/>
        </p:nvSpPr>
        <p:spPr>
          <a:xfrm>
            <a:off x="1955882" y="3666066"/>
            <a:ext cx="254630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0F243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Естественно-научная грамотность</a:t>
            </a:r>
            <a:endParaRPr/>
          </a:p>
        </p:txBody>
      </p:sp>
      <p:pic>
        <p:nvPicPr>
          <p:cNvPr id="129" name="Google Shape;129;p3" descr="Символ атома наука | Бесплатно значок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2820611" y="4866395"/>
            <a:ext cx="659250" cy="87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/>
          <p:cNvSpPr/>
          <p:nvPr/>
        </p:nvSpPr>
        <p:spPr>
          <a:xfrm>
            <a:off x="4749554" y="3710003"/>
            <a:ext cx="2051583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0F243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Финансовая грамотность</a:t>
            </a:r>
            <a:endParaRPr/>
          </a:p>
        </p:txBody>
      </p:sp>
      <p:pic>
        <p:nvPicPr>
          <p:cNvPr id="131" name="Google Shape;131;p3" descr="Иконка «Обмен валют» — скачай бесплатно PNG и векторе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5363805" y="4541000"/>
            <a:ext cx="822923" cy="109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" descr="лампочка иконки. Скачать бесплатно иконки лампочка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7562746" y="1678726"/>
            <a:ext cx="983618" cy="131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 descr="Иконка «Зеленая Земля» — скачай бесплатно PNG и векторе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629047" y="4375624"/>
            <a:ext cx="651668" cy="868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"/>
          <p:cNvSpPr txBox="1">
            <a:spLocks noGrp="1"/>
          </p:cNvSpPr>
          <p:nvPr>
            <p:ph type="sldNum" idx="12"/>
          </p:nvPr>
        </p:nvSpPr>
        <p:spPr>
          <a:xfrm>
            <a:off x="7488342" y="6336892"/>
            <a:ext cx="404842" cy="241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0" tIns="52125" rIns="104250" bIns="521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>
                <a:solidFill>
                  <a:srgbClr val="595959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sz="1400">
              <a:solidFill>
                <a:srgbClr val="595959"/>
              </a:solidFill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2006681" y="92637"/>
            <a:ext cx="5442639" cy="1140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075" tIns="52525" rIns="105075" bIns="52525" anchor="t" anchorCtr="0">
            <a:sp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УРОВНИ ФУНКЦИОНАЛЬНОЙ ГРАМОТНОСТИ ОБУЧАЮЩИХСЯ</a:t>
            </a:r>
            <a:endParaRPr sz="2800" b="1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" descr="Диаграмма ответов в Формах. Вопрос: Укажите программу развития ФГ, на основании которой ведется работа в Вашей образовательной организации. Количество ответов: 596&amp;nbsp;ответов."/>
          <p:cNvSpPr/>
          <p:nvPr/>
        </p:nvSpPr>
        <p:spPr>
          <a:xfrm>
            <a:off x="116681" y="84138"/>
            <a:ext cx="228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oogle Shape;142;p4"/>
          <p:cNvGrpSpPr/>
          <p:nvPr/>
        </p:nvGrpSpPr>
        <p:grpSpPr>
          <a:xfrm>
            <a:off x="680062" y="4714346"/>
            <a:ext cx="4519104" cy="1548000"/>
            <a:chOff x="-218700" y="244259"/>
            <a:chExt cx="4688441" cy="1548000"/>
          </a:xfrm>
        </p:grpSpPr>
        <p:sp>
          <p:nvSpPr>
            <p:cNvPr id="143" name="Google Shape;143;p4"/>
            <p:cNvSpPr/>
            <p:nvPr/>
          </p:nvSpPr>
          <p:spPr>
            <a:xfrm>
              <a:off x="-218700" y="244259"/>
              <a:ext cx="4685368" cy="1548000"/>
            </a:xfrm>
            <a:prstGeom prst="roundRect">
              <a:avLst>
                <a:gd name="adj" fmla="val 166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 txBox="1"/>
            <p:nvPr/>
          </p:nvSpPr>
          <p:spPr>
            <a:xfrm>
              <a:off x="-48293" y="366780"/>
              <a:ext cx="4518034" cy="133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9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 уровень – 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lang="ru-RU" sz="19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пороговый, при достижении которого учащиеся начинают демонстрировать применение знаний и умений в простейших НЕУЧЕБНЫХ ситуациях​</a:t>
              </a:r>
              <a:endParaRPr/>
            </a:p>
          </p:txBody>
        </p:sp>
      </p:grpSp>
      <p:grpSp>
        <p:nvGrpSpPr>
          <p:cNvPr id="3" name="Google Shape;145;p4"/>
          <p:cNvGrpSpPr/>
          <p:nvPr/>
        </p:nvGrpSpPr>
        <p:grpSpPr>
          <a:xfrm>
            <a:off x="480437" y="2951394"/>
            <a:ext cx="4136013" cy="1440000"/>
            <a:chOff x="1018626" y="2281547"/>
            <a:chExt cx="4817701" cy="1201287"/>
          </a:xfrm>
        </p:grpSpPr>
        <p:sp>
          <p:nvSpPr>
            <p:cNvPr id="146" name="Google Shape;146;p4"/>
            <p:cNvSpPr/>
            <p:nvPr/>
          </p:nvSpPr>
          <p:spPr>
            <a:xfrm>
              <a:off x="1018626" y="2281547"/>
              <a:ext cx="4817701" cy="1201287"/>
            </a:xfrm>
            <a:prstGeom prst="roundRect">
              <a:avLst>
                <a:gd name="adj" fmla="val 166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 txBox="1"/>
            <p:nvPr/>
          </p:nvSpPr>
          <p:spPr>
            <a:xfrm>
              <a:off x="1075244" y="2281547"/>
              <a:ext cx="4753160" cy="11928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lang="ru-RU" sz="19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 уровень – </a:t>
              </a:r>
              <a:endParaRPr/>
            </a:p>
            <a:p>
              <a:pPr marL="0" marR="0" lvl="0" indent="0" algn="l" rtl="0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lang="ru-RU" sz="19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проявляется способность использовать имеющиеся знания и умения для получения новой информации​</a:t>
              </a:r>
              <a:endParaRPr/>
            </a:p>
          </p:txBody>
        </p:sp>
      </p:grpSp>
      <p:sp>
        <p:nvSpPr>
          <p:cNvPr id="148" name="Google Shape;148;p4"/>
          <p:cNvSpPr/>
          <p:nvPr/>
        </p:nvSpPr>
        <p:spPr>
          <a:xfrm flipH="1">
            <a:off x="481049" y="4235978"/>
            <a:ext cx="405169" cy="60776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rgbClr val="FF00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49;p4"/>
          <p:cNvGrpSpPr/>
          <p:nvPr/>
        </p:nvGrpSpPr>
        <p:grpSpPr>
          <a:xfrm>
            <a:off x="345281" y="1198189"/>
            <a:ext cx="3780000" cy="1440000"/>
            <a:chOff x="2263544" y="3841991"/>
            <a:chExt cx="3742470" cy="1481413"/>
          </a:xfrm>
        </p:grpSpPr>
        <p:sp>
          <p:nvSpPr>
            <p:cNvPr id="150" name="Google Shape;150;p4"/>
            <p:cNvSpPr/>
            <p:nvPr/>
          </p:nvSpPr>
          <p:spPr>
            <a:xfrm>
              <a:off x="2263544" y="3841991"/>
              <a:ext cx="3742470" cy="1481413"/>
            </a:xfrm>
            <a:prstGeom prst="roundRect">
              <a:avLst>
                <a:gd name="adj" fmla="val 16670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 txBox="1"/>
            <p:nvPr/>
          </p:nvSpPr>
          <p:spPr>
            <a:xfrm>
              <a:off x="2335874" y="3914321"/>
              <a:ext cx="3597810" cy="13367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9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 уровень – </a:t>
              </a:r>
              <a:endParaRPr sz="19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lang="ru-RU" sz="19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самостоятельно мыслящие и способные функционировать в сложных условиях​</a:t>
              </a:r>
              <a:endParaRPr/>
            </a:p>
          </p:txBody>
        </p:sp>
      </p:grpSp>
      <p:grpSp>
        <p:nvGrpSpPr>
          <p:cNvPr id="5" name="Google Shape;152;p4"/>
          <p:cNvGrpSpPr/>
          <p:nvPr/>
        </p:nvGrpSpPr>
        <p:grpSpPr>
          <a:xfrm>
            <a:off x="5033232" y="5044886"/>
            <a:ext cx="4053618" cy="1696481"/>
            <a:chOff x="5108909" y="560395"/>
            <a:chExt cx="5333334" cy="2055698"/>
          </a:xfrm>
        </p:grpSpPr>
        <p:sp>
          <p:nvSpPr>
            <p:cNvPr id="153" name="Google Shape;153;p4"/>
            <p:cNvSpPr/>
            <p:nvPr/>
          </p:nvSpPr>
          <p:spPr>
            <a:xfrm>
              <a:off x="5108909" y="560395"/>
              <a:ext cx="5031706" cy="2055698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 txBox="1"/>
            <p:nvPr/>
          </p:nvSpPr>
          <p:spPr>
            <a:xfrm>
              <a:off x="5108909" y="738886"/>
              <a:ext cx="5333334" cy="10829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t" anchorCtr="0">
              <a:noAutofit/>
            </a:bodyPr>
            <a:lstStyle/>
            <a:p>
              <a:pPr marL="228600" marR="0" lvl="1" indent="-228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Char char="•"/>
              </a:pPr>
              <a:r>
                <a:rPr lang="ru-RU" sz="1600" b="0" i="0" u="none" strike="noStrike" cap="none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находить и извлекать информацию​; </a:t>
              </a:r>
              <a:endParaRPr dirty="0"/>
            </a:p>
            <a:p>
              <a:pPr marL="228600" marR="0" lvl="1" indent="-228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Char char="•"/>
              </a:pPr>
              <a:r>
                <a:rPr lang="ru-RU" sz="1600" b="0" i="0" u="none" strike="noStrike" cap="none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формулировать​ математическую ​проблему;</a:t>
              </a:r>
              <a:endParaRPr dirty="0"/>
            </a:p>
            <a:p>
              <a:pPr marL="228600" marR="0" lvl="1" indent="-228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Char char="•"/>
              </a:pPr>
              <a:r>
                <a:rPr lang="ru-RU" sz="1600" b="0" i="0" u="none" strike="noStrike" cap="none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давать научные ​объяснения</a:t>
              </a:r>
              <a:endParaRPr dirty="0"/>
            </a:p>
            <a:p>
              <a:pPr marL="228600" marR="0" lvl="1" indent="-101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endParaRPr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" name="Google Shape;155;p4"/>
          <p:cNvGrpSpPr/>
          <p:nvPr/>
        </p:nvGrpSpPr>
        <p:grpSpPr>
          <a:xfrm>
            <a:off x="4394359" y="3214894"/>
            <a:ext cx="4423697" cy="1628852"/>
            <a:chOff x="5881954" y="2168042"/>
            <a:chExt cx="6379262" cy="1827669"/>
          </a:xfrm>
        </p:grpSpPr>
        <p:sp>
          <p:nvSpPr>
            <p:cNvPr id="156" name="Google Shape;156;p4"/>
            <p:cNvSpPr/>
            <p:nvPr/>
          </p:nvSpPr>
          <p:spPr>
            <a:xfrm>
              <a:off x="5881954" y="2243259"/>
              <a:ext cx="5596470" cy="139552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5881954" y="2168042"/>
              <a:ext cx="6379262" cy="182766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6200" tIns="76200" rIns="76200" bIns="76200" anchor="t" anchorCtr="0">
              <a:noAutofit/>
            </a:bodyPr>
            <a:lstStyle/>
            <a:p>
              <a:pPr marL="228600" marR="0" lvl="1" indent="-228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Char char="•"/>
              </a:pPr>
              <a:r>
                <a:rPr lang="ru-RU" sz="1600" b="0" i="0" u="none" strike="noStrike" cap="none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осмысливать и оценивать информацию;</a:t>
              </a:r>
              <a:endParaRPr dirty="0"/>
            </a:p>
            <a:p>
              <a:pPr marL="228600" marR="0" lvl="1" indent="-228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Char char="•"/>
              </a:pPr>
              <a:r>
                <a:rPr lang="ru-RU" sz="1600" b="0" i="0" u="none" strike="noStrike" cap="none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​применять математические понятия, процедуры, факты и инструменты;</a:t>
              </a:r>
              <a:endParaRPr dirty="0"/>
            </a:p>
            <a:p>
              <a:pPr marL="228600" marR="0" lvl="1" indent="-22860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entury Gothic"/>
                <a:buChar char="•"/>
              </a:pPr>
              <a:r>
                <a:rPr lang="ru-RU" sz="1600" b="0" i="0" u="none" strike="noStrike" cap="none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применять ест.-научные  методы исследования</a:t>
              </a:r>
              <a:r>
                <a:rPr lang="ru-RU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​</a:t>
              </a:r>
              <a:endParaRPr dirty="0"/>
            </a:p>
          </p:txBody>
        </p:sp>
      </p:grpSp>
      <p:sp>
        <p:nvSpPr>
          <p:cNvPr id="158" name="Google Shape;158;p4"/>
          <p:cNvSpPr/>
          <p:nvPr/>
        </p:nvSpPr>
        <p:spPr>
          <a:xfrm>
            <a:off x="3690840" y="1378188"/>
            <a:ext cx="4829125" cy="157320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"/>
          <p:cNvSpPr/>
          <p:nvPr/>
        </p:nvSpPr>
        <p:spPr>
          <a:xfrm flipH="1">
            <a:off x="326460" y="2458687"/>
            <a:ext cx="405169" cy="60776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"/>
          <p:cNvSpPr/>
          <p:nvPr/>
        </p:nvSpPr>
        <p:spPr>
          <a:xfrm>
            <a:off x="3738415" y="1510077"/>
            <a:ext cx="478155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интерпретировать информацию для принятия решения;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интерпретировать результаты в контексте;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ru-RU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интерпретировать данные исследования для получения выводов</a:t>
            </a:r>
            <a:endParaRPr sz="16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53D9ABF-CB66-2410-0EC0-E3C993ED4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729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8C63272-485B-9023-5958-8A77B87FB4A0}"/>
              </a:ext>
            </a:extLst>
          </p:cNvPr>
          <p:cNvSpPr txBox="1"/>
          <p:nvPr/>
        </p:nvSpPr>
        <p:spPr>
          <a:xfrm>
            <a:off x="422344" y="104904"/>
            <a:ext cx="7344816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133" dirty="0">
                <a:solidFill>
                  <a:srgbClr val="00549F"/>
                </a:solidFill>
                <a:latin typeface="PT Sans" panose="020B0503020203020204" pitchFamily="34" charset="-52"/>
              </a:rPr>
              <a:t>ЕСТЕСТВЕННОНАУЧНАЯ ГРАМОТНОСТЬ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6058509-6ED2-5316-74D9-A9532FAF7302}"/>
              </a:ext>
            </a:extLst>
          </p:cNvPr>
          <p:cNvSpPr/>
          <p:nvPr/>
        </p:nvSpPr>
        <p:spPr>
          <a:xfrm>
            <a:off x="992863" y="887294"/>
            <a:ext cx="6426785" cy="1200306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>
              <a:defRPr/>
            </a:pPr>
            <a:r>
              <a:rPr lang="ru-RU" altLang="ru-RU" dirty="0">
                <a:solidFill>
                  <a:srgbClr val="2C5684">
                    <a:alpha val="70000"/>
                  </a:srgb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Естественнонаучная грамотность </a:t>
            </a:r>
            <a:r>
              <a:rPr lang="ru-RU" altLang="ru-RU" dirty="0">
                <a:solidFill>
                  <a:schemeClr val="tx1">
                    <a:alpha val="70000"/>
                  </a:scheme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– это способность человека занимать </a:t>
            </a:r>
            <a:r>
              <a:rPr lang="ru-RU" altLang="ru-RU" dirty="0">
                <a:solidFill>
                  <a:srgbClr val="2C5684">
                    <a:alpha val="70000"/>
                  </a:srgb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активную гражданскую позицию</a:t>
            </a:r>
            <a:r>
              <a:rPr lang="ru-RU" altLang="ru-RU" dirty="0">
                <a:solidFill>
                  <a:schemeClr val="tx1">
                    <a:alpha val="70000"/>
                  </a:scheme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 по вопросам, связанным с </a:t>
            </a:r>
            <a:r>
              <a:rPr lang="ru-RU" altLang="ru-RU" dirty="0">
                <a:solidFill>
                  <a:srgbClr val="2C5684">
                    <a:alpha val="70000"/>
                  </a:srgb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естественными науками</a:t>
            </a:r>
            <a:r>
              <a:rPr lang="ru-RU" altLang="ru-RU" dirty="0">
                <a:solidFill>
                  <a:schemeClr val="tx1">
                    <a:alpha val="70000"/>
                  </a:scheme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, и его </a:t>
            </a:r>
            <a:r>
              <a:rPr lang="ru-RU" altLang="ru-RU" dirty="0">
                <a:solidFill>
                  <a:srgbClr val="2C5684">
                    <a:alpha val="70000"/>
                  </a:srgb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готовность</a:t>
            </a:r>
            <a:r>
              <a:rPr lang="ru-RU" altLang="ru-RU" dirty="0">
                <a:solidFill>
                  <a:schemeClr val="tx1">
                    <a:alpha val="70000"/>
                  </a:scheme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2C5684">
                    <a:alpha val="70000"/>
                  </a:srgb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интересоваться</a:t>
            </a:r>
            <a:r>
              <a:rPr lang="ru-RU" altLang="ru-RU" dirty="0">
                <a:solidFill>
                  <a:schemeClr val="tx1">
                    <a:alpha val="70000"/>
                  </a:scheme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 естественнонаучными </a:t>
            </a:r>
            <a:r>
              <a:rPr lang="ru-RU" altLang="ru-RU" dirty="0">
                <a:solidFill>
                  <a:srgbClr val="2C5684">
                    <a:alpha val="70000"/>
                  </a:srgb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идеями</a:t>
            </a:r>
            <a:r>
              <a:rPr lang="ru-RU" altLang="ru-RU" dirty="0">
                <a:solidFill>
                  <a:schemeClr val="tx1">
                    <a:alpha val="70000"/>
                  </a:schemeClr>
                </a:solidFill>
                <a:latin typeface="Times New Roman" panose="02020603050405020304" pitchFamily="18" charset="0"/>
                <a:ea typeface="Roboto Light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>
                  <a:alpha val="70000"/>
                </a:schemeClr>
              </a:solidFill>
              <a:latin typeface="Times New Roman" panose="02020603050405020304" pitchFamily="18" charset="0"/>
              <a:ea typeface="Roboto Light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26E9B8A-E066-CC93-A945-11AB26505809}"/>
              </a:ext>
            </a:extLst>
          </p:cNvPr>
          <p:cNvSpPr/>
          <p:nvPr/>
        </p:nvSpPr>
        <p:spPr>
          <a:xfrm>
            <a:off x="1388674" y="2058865"/>
            <a:ext cx="4399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МОДЕЛЬ Естественнонаучной грамотности</a:t>
            </a: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xmlns="" id="{A4D66CB3-F93E-C297-1EDC-D422DFB7404F}"/>
              </a:ext>
            </a:extLst>
          </p:cNvPr>
          <p:cNvGrpSpPr>
            <a:grpSpLocks/>
          </p:cNvGrpSpPr>
          <p:nvPr/>
        </p:nvGrpSpPr>
        <p:grpSpPr bwMode="auto">
          <a:xfrm>
            <a:off x="488895" y="2557260"/>
            <a:ext cx="5190728" cy="4200756"/>
            <a:chOff x="1215" y="1572"/>
            <a:chExt cx="9855" cy="4956"/>
          </a:xfrm>
        </p:grpSpPr>
        <p:sp>
          <p:nvSpPr>
            <p:cNvPr id="10" name="AutoShape 13">
              <a:extLst>
                <a:ext uri="{FF2B5EF4-FFF2-40B4-BE49-F238E27FC236}">
                  <a16:creationId xmlns:a16="http://schemas.microsoft.com/office/drawing/2014/main" xmlns="" id="{85CA69EC-A9B4-0644-F396-900789A7A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5" y="1635"/>
              <a:ext cx="9855" cy="4893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43137"/>
              </a:srgbClr>
            </a:solidFill>
            <a:ln w="9525">
              <a:solidFill>
                <a:srgbClr val="76923C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charset="0"/>
              </a:endParaRPr>
            </a:p>
          </p:txBody>
        </p:sp>
        <p:grpSp>
          <p:nvGrpSpPr>
            <p:cNvPr id="11" name="Group 2">
              <a:extLst>
                <a:ext uri="{FF2B5EF4-FFF2-40B4-BE49-F238E27FC236}">
                  <a16:creationId xmlns:a16="http://schemas.microsoft.com/office/drawing/2014/main" xmlns="" id="{3AA66551-D01E-FA52-9EDC-B5801BCAFD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02" y="1572"/>
              <a:ext cx="9573" cy="4808"/>
              <a:chOff x="1302" y="663"/>
              <a:chExt cx="9573" cy="4808"/>
            </a:xfrm>
          </p:grpSpPr>
          <p:sp>
            <p:nvSpPr>
              <p:cNvPr id="12" name="AutoShape 3">
                <a:extLst>
                  <a:ext uri="{FF2B5EF4-FFF2-40B4-BE49-F238E27FC236}">
                    <a16:creationId xmlns:a16="http://schemas.microsoft.com/office/drawing/2014/main" xmlns="" id="{2547906C-BD28-46B8-D60F-8AB37D8A31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2" y="1267"/>
                <a:ext cx="1853" cy="2052"/>
              </a:xfrm>
              <a:prstGeom prst="roundRect">
                <a:avLst>
                  <a:gd name="adj" fmla="val 16667"/>
                </a:avLst>
              </a:prstGeom>
              <a:solidFill>
                <a:srgbClr val="C2D69B"/>
              </a:solidFill>
              <a:ln w="9525">
                <a:solidFill>
                  <a:srgbClr val="C2D69B"/>
                </a:solidFill>
                <a:round/>
                <a:headEnd/>
                <a:tailEnd/>
              </a:ln>
            </p:spPr>
            <p:txBody>
              <a:bodyPr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en-US" altLang="ru-RU" sz="2000" b="1">
                    <a:cs typeface="Arial" charset="0"/>
                  </a:rPr>
                  <a:t>Контексты</a:t>
                </a:r>
                <a:endParaRPr lang="ru-RU" altLang="ru-RU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3" name="AutoShape 4">
                <a:extLst>
                  <a:ext uri="{FF2B5EF4-FFF2-40B4-BE49-F238E27FC236}">
                    <a16:creationId xmlns:a16="http://schemas.microsoft.com/office/drawing/2014/main" xmlns="" id="{24FBEC4C-CCB9-825F-C070-84A428F54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9" y="1798"/>
                <a:ext cx="1731" cy="1933"/>
              </a:xfrm>
              <a:prstGeom prst="roundRect">
                <a:avLst>
                  <a:gd name="adj" fmla="val 16667"/>
                </a:avLst>
              </a:prstGeom>
              <a:solidFill>
                <a:srgbClr val="EAF1DD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56000"/>
                  </a:lnSpc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1300" dirty="0">
                    <a:cs typeface="Arial" charset="0"/>
                  </a:rPr>
                  <a:t>Личные, местные/национальные и глобальные проблемы, как современные, так и исторические, которые требуют понимания вопросов науки и технологий.</a:t>
                </a:r>
                <a:endParaRPr lang="ru-RU" altLang="ru-RU" sz="13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" name="AutoShape 5">
                <a:extLst>
                  <a:ext uri="{FF2B5EF4-FFF2-40B4-BE49-F238E27FC236}">
                    <a16:creationId xmlns:a16="http://schemas.microsoft.com/office/drawing/2014/main" xmlns="" id="{326E3310-731C-86C9-BDC2-1DD044231E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8" y="1738"/>
                <a:ext cx="2426" cy="1971"/>
              </a:xfrm>
              <a:prstGeom prst="roundRect">
                <a:avLst>
                  <a:gd name="adj" fmla="val 16667"/>
                </a:avLst>
              </a:prstGeom>
              <a:solidFill>
                <a:srgbClr val="9BBB59"/>
              </a:solidFill>
              <a:ln w="9525">
                <a:solidFill>
                  <a:srgbClr val="9BBB59"/>
                </a:solidFill>
                <a:round/>
                <a:headEnd/>
                <a:tailEnd/>
              </a:ln>
            </p:spPr>
            <p:txBody>
              <a:bodyPr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en-US" altLang="ru-RU" sz="2000" b="1">
                    <a:solidFill>
                      <a:srgbClr val="FFFFFF"/>
                    </a:solidFill>
                    <a:cs typeface="Arial" charset="0"/>
                  </a:rPr>
                  <a:t>Ко</a:t>
                </a:r>
                <a:r>
                  <a:rPr lang="ru-RU" altLang="ru-RU" sz="2000" b="1">
                    <a:solidFill>
                      <a:srgbClr val="FFFFFF"/>
                    </a:solidFill>
                    <a:cs typeface="Arial" charset="0"/>
                  </a:rPr>
                  <a:t>мпетенции</a:t>
                </a:r>
                <a:endParaRPr lang="ru-RU" altLang="ru-RU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" name="AutoShape 6">
                <a:extLst>
                  <a:ext uri="{FF2B5EF4-FFF2-40B4-BE49-F238E27FC236}">
                    <a16:creationId xmlns:a16="http://schemas.microsoft.com/office/drawing/2014/main" xmlns="" id="{996C5A6D-542D-8F2E-A50B-5CA4E8448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1" y="2285"/>
                <a:ext cx="2277" cy="1824"/>
              </a:xfrm>
              <a:prstGeom prst="roundRect">
                <a:avLst>
                  <a:gd name="adj" fmla="val 16667"/>
                </a:avLst>
              </a:prstGeom>
              <a:solidFill>
                <a:srgbClr val="4E6128"/>
              </a:solidFill>
              <a:ln w="9525">
                <a:solidFill>
                  <a:srgbClr val="4E6128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56000"/>
                  </a:lnSpc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1300" dirty="0">
                    <a:solidFill>
                      <a:srgbClr val="FFFFFF"/>
                    </a:solidFill>
                    <a:cs typeface="Arial" charset="0"/>
                  </a:rPr>
                  <a:t>Способность научно объяснять явления, применять методы естественнонаучного исследования, интерпретировать данные и использовать научные доказательства для получения выводов.</a:t>
                </a:r>
                <a:endParaRPr lang="ru-RU" altLang="ru-RU" sz="13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6" name="AutoShape 7">
                <a:extLst>
                  <a:ext uri="{FF2B5EF4-FFF2-40B4-BE49-F238E27FC236}">
                    <a16:creationId xmlns:a16="http://schemas.microsoft.com/office/drawing/2014/main" xmlns="" id="{DA66773D-EEC3-AFDF-CF9F-B7FDBFFBBD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14" y="2467"/>
                <a:ext cx="2304" cy="2187"/>
              </a:xfrm>
              <a:prstGeom prst="roundRect">
                <a:avLst>
                  <a:gd name="adj" fmla="val 16667"/>
                </a:avLst>
              </a:prstGeom>
              <a:solidFill>
                <a:srgbClr val="C2D69B"/>
              </a:solidFill>
              <a:ln w="9525">
                <a:solidFill>
                  <a:srgbClr val="C2D69B"/>
                </a:solidFill>
                <a:round/>
                <a:headEnd/>
                <a:tailEnd/>
              </a:ln>
            </p:spPr>
            <p:txBody>
              <a:bodyPr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2000" b="1">
                    <a:cs typeface="Arial" charset="0"/>
                  </a:rPr>
                  <a:t>Отношение</a:t>
                </a:r>
                <a:endParaRPr lang="ru-RU" altLang="ru-RU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7" name="AutoShape 8">
                <a:extLst>
                  <a:ext uri="{FF2B5EF4-FFF2-40B4-BE49-F238E27FC236}">
                    <a16:creationId xmlns:a16="http://schemas.microsoft.com/office/drawing/2014/main" xmlns="" id="{BBB6CDB3-0193-F60D-C21A-DF76542DB7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1" y="2958"/>
                <a:ext cx="2190" cy="2413"/>
              </a:xfrm>
              <a:prstGeom prst="roundRect">
                <a:avLst>
                  <a:gd name="adj" fmla="val 16667"/>
                </a:avLst>
              </a:prstGeom>
              <a:solidFill>
                <a:srgbClr val="EAF1DD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56000"/>
                  </a:lnSpc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1300" dirty="0">
                    <a:cs typeface="Arial" charset="0"/>
                  </a:rPr>
                  <a:t>Отношение к науке, которое характеризуется интересом к науке и технологиям, пониманием ценности научного изучения вопросов</a:t>
                </a:r>
                <a:r>
                  <a:rPr lang="ru-RU" altLang="ru-RU" sz="1300" dirty="0">
                    <a:latin typeface="Times New Roman" pitchFamily="18" charset="0"/>
                    <a:cs typeface="Arial" charset="0"/>
                  </a:rPr>
                  <a:t>,</a:t>
                </a:r>
                <a:r>
                  <a:rPr lang="ru-RU" altLang="ru-RU" sz="1300" dirty="0">
                    <a:cs typeface="Arial" charset="0"/>
                  </a:rPr>
                  <a:t> там, где это необходимо, и осведомленностью о проблемах окружающей среды, а также осознанием важности их решения.</a:t>
                </a:r>
                <a:endParaRPr lang="ru-RU" altLang="ru-RU" sz="13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8" name="AutoShape 9">
                <a:extLst>
                  <a:ext uri="{FF2B5EF4-FFF2-40B4-BE49-F238E27FC236}">
                    <a16:creationId xmlns:a16="http://schemas.microsoft.com/office/drawing/2014/main" xmlns="" id="{98E266E7-C643-911D-2869-655109D63A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91" y="2456"/>
                <a:ext cx="2584" cy="2276"/>
              </a:xfrm>
              <a:prstGeom prst="roundRect">
                <a:avLst>
                  <a:gd name="adj" fmla="val 16667"/>
                </a:avLst>
              </a:prstGeom>
              <a:solidFill>
                <a:srgbClr val="C2D69B"/>
              </a:solidFill>
              <a:ln w="9525">
                <a:solidFill>
                  <a:srgbClr val="C2D69B"/>
                </a:solidFill>
                <a:round/>
                <a:headEnd/>
                <a:tailEnd/>
              </a:ln>
            </p:spPr>
            <p:txBody>
              <a:bodyPr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2000" b="1">
                    <a:cs typeface="Arial" charset="0"/>
                  </a:rPr>
                  <a:t>Знания</a:t>
                </a:r>
                <a:endParaRPr lang="ru-RU" altLang="ru-RU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9" name="AutoShape 10">
                <a:extLst>
                  <a:ext uri="{FF2B5EF4-FFF2-40B4-BE49-F238E27FC236}">
                    <a16:creationId xmlns:a16="http://schemas.microsoft.com/office/drawing/2014/main" xmlns="" id="{F22E5D94-22A0-E59F-88FB-93905A736A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51" y="2947"/>
                <a:ext cx="2456" cy="2524"/>
              </a:xfrm>
              <a:prstGeom prst="roundRect">
                <a:avLst>
                  <a:gd name="adj" fmla="val 16667"/>
                </a:avLst>
              </a:prstGeom>
              <a:solidFill>
                <a:srgbClr val="EAF1DD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0" tIns="0" rIns="0" bIns="0"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56000"/>
                  </a:lnSpc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1300" dirty="0">
                    <a:cs typeface="Arial" charset="0"/>
                  </a:rPr>
                  <a:t>Понимание основных фактов, идей и теорий, образующих фундамент научного знания. Такое знание включает в себя знание о природе и технологиях (знание содержания), знание о методах получения научных знаний (знание процедур), понимание обоснованности этих процедур и их использования (методологическое знание).</a:t>
                </a:r>
                <a:endParaRPr lang="ru-RU" altLang="ru-RU" sz="13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0" name="Text Box 11">
                <a:extLst>
                  <a:ext uri="{FF2B5EF4-FFF2-40B4-BE49-F238E27FC236}">
                    <a16:creationId xmlns:a16="http://schemas.microsoft.com/office/drawing/2014/main" xmlns="" id="{A5104AF5-1E04-D2FB-B16F-833D541244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78" y="663"/>
                <a:ext cx="3129" cy="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1300" b="1" dirty="0">
                    <a:cs typeface="Arial" charset="0"/>
                  </a:rPr>
                  <a:t>От учащихся требуется продемонстрировать компетенции в определенном контексте</a:t>
                </a:r>
                <a:endParaRPr lang="ru-RU" altLang="ru-RU" sz="13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1" name="Text Box 12">
                <a:extLst>
                  <a:ext uri="{FF2B5EF4-FFF2-40B4-BE49-F238E27FC236}">
                    <a16:creationId xmlns:a16="http://schemas.microsoft.com/office/drawing/2014/main" xmlns="" id="{C4C4A421-4613-BA2E-7B55-E147342866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5" y="1217"/>
                <a:ext cx="2739" cy="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766763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defTabSz="766763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defTabSz="766763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defTabSz="766763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defTabSz="766763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defTabSz="766763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838"/>
                  </a:spcAft>
                  <a:buFontTx/>
                  <a:buNone/>
                </a:pPr>
                <a:r>
                  <a:rPr lang="ru-RU" altLang="ru-RU" sz="1300" b="1" dirty="0">
                    <a:cs typeface="Arial" charset="0"/>
                  </a:rPr>
                  <a:t>Знания и отношение определяют результаты учащихся</a:t>
                </a:r>
                <a:endParaRPr lang="ru-RU" altLang="ru-RU" sz="1300" dirty="0"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F978BF3-0280-52F0-FB99-573496E91EF7}"/>
              </a:ext>
            </a:extLst>
          </p:cNvPr>
          <p:cNvSpPr/>
          <p:nvPr/>
        </p:nvSpPr>
        <p:spPr>
          <a:xfrm>
            <a:off x="6724952" y="2166892"/>
            <a:ext cx="1520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Компетенции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3F862FA2-5CD1-1739-B632-70743A670E3B}"/>
              </a:ext>
            </a:extLst>
          </p:cNvPr>
          <p:cNvSpPr/>
          <p:nvPr/>
        </p:nvSpPr>
        <p:spPr>
          <a:xfrm>
            <a:off x="5908025" y="3169201"/>
            <a:ext cx="3023247" cy="3970295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pPr marL="342819" indent="-342819"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chemeClr val="accent5">
                    <a:lumMod val="75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научно объяснять явления;</a:t>
            </a:r>
          </a:p>
          <a:p>
            <a:pPr>
              <a:defRPr/>
            </a:pPr>
            <a:endParaRPr lang="ru-RU" altLang="ru-RU" b="1" dirty="0">
              <a:solidFill>
                <a:schemeClr val="accent5">
                  <a:lumMod val="75000"/>
                </a:schemeClr>
              </a:solidFill>
              <a:latin typeface="Calibri Light" pitchFamily="34" charset="0"/>
              <a:ea typeface="Roboto Light" charset="0"/>
              <a:cs typeface="Calibri Light" pitchFamily="34" charset="0"/>
            </a:endParaRPr>
          </a:p>
          <a:p>
            <a:pPr marL="342819" indent="-342819"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chemeClr val="accent5">
                    <a:lumMod val="75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понимать основные особенности  естественнонаучного исследования;   </a:t>
            </a:r>
          </a:p>
          <a:p>
            <a:pPr>
              <a:defRPr/>
            </a:pPr>
            <a:r>
              <a:rPr lang="ru-RU" altLang="ru-RU" b="1" dirty="0">
                <a:solidFill>
                  <a:schemeClr val="accent5">
                    <a:lumMod val="75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    </a:t>
            </a:r>
          </a:p>
          <a:p>
            <a:pPr marL="342819" indent="-342819"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chemeClr val="accent5">
                    <a:lumMod val="75000"/>
                  </a:schemeClr>
                </a:solidFill>
                <a:latin typeface="Calibri Light" pitchFamily="34" charset="0"/>
                <a:ea typeface="Roboto Light" charset="0"/>
                <a:cs typeface="Calibri Light" pitchFamily="34" charset="0"/>
              </a:rPr>
              <a:t>интерпретировать данные и использовать научные доказательства для получения выводов.</a:t>
            </a:r>
          </a:p>
        </p:txBody>
      </p:sp>
      <p:sp>
        <p:nvSpPr>
          <p:cNvPr id="24" name="Дуга 23">
            <a:extLst>
              <a:ext uri="{FF2B5EF4-FFF2-40B4-BE49-F238E27FC236}">
                <a16:creationId xmlns:a16="http://schemas.microsoft.com/office/drawing/2014/main" xmlns="" id="{7BE1F5EB-1C32-E277-768B-B1F0AC516216}"/>
              </a:ext>
            </a:extLst>
          </p:cNvPr>
          <p:cNvSpPr/>
          <p:nvPr/>
        </p:nvSpPr>
        <p:spPr>
          <a:xfrm rot="731487">
            <a:off x="779943" y="3076344"/>
            <a:ext cx="1193788" cy="485257"/>
          </a:xfrm>
          <a:prstGeom prst="arc">
            <a:avLst>
              <a:gd name="adj1" fmla="val 10797200"/>
              <a:gd name="adj2" fmla="val 31355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>
            <a:extLst>
              <a:ext uri="{FF2B5EF4-FFF2-40B4-BE49-F238E27FC236}">
                <a16:creationId xmlns:a16="http://schemas.microsoft.com/office/drawing/2014/main" xmlns="" id="{C04A2C14-6BD1-50F0-101C-07768C36609B}"/>
              </a:ext>
            </a:extLst>
          </p:cNvPr>
          <p:cNvSpPr/>
          <p:nvPr/>
        </p:nvSpPr>
        <p:spPr>
          <a:xfrm rot="316305">
            <a:off x="2510242" y="3781598"/>
            <a:ext cx="2473869" cy="354301"/>
          </a:xfrm>
          <a:prstGeom prst="arc">
            <a:avLst>
              <a:gd name="adj1" fmla="val 10870456"/>
              <a:gd name="adj2" fmla="val 9600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>
            <a:extLst>
              <a:ext uri="{FF2B5EF4-FFF2-40B4-BE49-F238E27FC236}">
                <a16:creationId xmlns:a16="http://schemas.microsoft.com/office/drawing/2014/main" xmlns="" id="{024942DD-23D8-335E-0660-81D2468D5993}"/>
              </a:ext>
            </a:extLst>
          </p:cNvPr>
          <p:cNvSpPr/>
          <p:nvPr/>
        </p:nvSpPr>
        <p:spPr>
          <a:xfrm rot="871205">
            <a:off x="2955109" y="3751418"/>
            <a:ext cx="483610" cy="761154"/>
          </a:xfrm>
          <a:prstGeom prst="arc">
            <a:avLst>
              <a:gd name="adj1" fmla="val 15403152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E2F1D6-2821-C1FE-7D00-63F3AA62AE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072" y="153001"/>
            <a:ext cx="1213366" cy="91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05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C369D21-2BBD-50CD-FC5F-ED15FE990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4" y="182563"/>
            <a:ext cx="8657167" cy="64928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98A50BB-E5F4-318C-63F3-CB97B657DF42}"/>
              </a:ext>
            </a:extLst>
          </p:cNvPr>
          <p:cNvSpPr txBox="1"/>
          <p:nvPr/>
        </p:nvSpPr>
        <p:spPr>
          <a:xfrm>
            <a:off x="817051" y="355548"/>
            <a:ext cx="7344816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133" dirty="0">
                <a:solidFill>
                  <a:srgbClr val="00549F"/>
                </a:solidFill>
                <a:latin typeface="PT Sans" panose="020B0503020203020204" pitchFamily="34" charset="-52"/>
              </a:rPr>
              <a:t>УРОВНИ ЕСТЕСТВЕННОНАУЧНОЙ ГРАМОТНОСТИ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C69668B8-7DD2-CEDF-88F5-FEB3397E44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359662"/>
              </p:ext>
            </p:extLst>
          </p:nvPr>
        </p:nvGraphicFramePr>
        <p:xfrm>
          <a:off x="827823" y="851876"/>
          <a:ext cx="7908933" cy="6006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CE303A-3521-9086-246F-82A22B9010FD}"/>
              </a:ext>
            </a:extLst>
          </p:cNvPr>
          <p:cNvSpPr txBox="1"/>
          <p:nvPr/>
        </p:nvSpPr>
        <p:spPr>
          <a:xfrm>
            <a:off x="1823219" y="505807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96668E-C9AC-3803-764D-FF3581D46386}"/>
              </a:ext>
            </a:extLst>
          </p:cNvPr>
          <p:cNvSpPr txBox="1"/>
          <p:nvPr/>
        </p:nvSpPr>
        <p:spPr>
          <a:xfrm>
            <a:off x="3469187" y="351094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FF50E2-EF5D-63FB-AA30-CB9878783147}"/>
              </a:ext>
            </a:extLst>
          </p:cNvPr>
          <p:cNvSpPr txBox="1"/>
          <p:nvPr/>
        </p:nvSpPr>
        <p:spPr>
          <a:xfrm>
            <a:off x="5471592" y="250646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5DC0F39-2BD9-343F-8797-102F4E365E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674" y="3794166"/>
            <a:ext cx="1290323" cy="10617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52D83EF-2366-BC11-1102-70BBED9FDA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675" y="2530259"/>
            <a:ext cx="1290323" cy="10617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89FBADE-AACE-FEA4-1799-92E8DB79A4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971" y="1381353"/>
            <a:ext cx="1290323" cy="10617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69EA176-4D11-3F3E-8820-0F7C4F8551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2364" y="2358067"/>
            <a:ext cx="1049271" cy="8633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89C4C8B-A9F6-7207-E8EE-BF8ECE4C0C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29" y="1242592"/>
            <a:ext cx="1701341" cy="115251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7C7C019-3A06-19FA-A39A-FBA3F7D9A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1135" y="1060904"/>
            <a:ext cx="1080914" cy="8894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36AA21C-CC5A-8913-DB7D-2B796C10DE7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600" y="42028"/>
            <a:ext cx="1213366" cy="91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8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98A50BB-E5F4-318C-63F3-CB97B657DF42}"/>
              </a:ext>
            </a:extLst>
          </p:cNvPr>
          <p:cNvSpPr txBox="1"/>
          <p:nvPr/>
        </p:nvSpPr>
        <p:spPr>
          <a:xfrm>
            <a:off x="539552" y="1484784"/>
            <a:ext cx="78383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Кейс-метод как один из эффективных методов развития функциональной грамотности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46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95536" y="941952"/>
            <a:ext cx="8496944" cy="4923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15"/>
              </a:lnSpc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Примерная структура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кейса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1. Ситуация – случай, проблема, история из реальной жизни.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2. Контекст ситуации - хронологический, исторический,      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контекст места, особенности действия или участников 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ситуации.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3. Комментарий ситуации, представленный автором.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Вопросы или задания для работы с кейсом.</a:t>
            </a:r>
          </a:p>
          <a:p>
            <a:pPr>
              <a:lnSpc>
                <a:spcPct val="15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5. Приложения.</a:t>
            </a:r>
          </a:p>
          <a:p>
            <a:pPr>
              <a:lnSpc>
                <a:spcPct val="150000"/>
              </a:lnSpc>
            </a:pPr>
            <a:endParaRPr lang="en-US" sz="1300" dirty="0">
              <a:solidFill>
                <a:srgbClr val="000000"/>
              </a:solidFill>
              <a:latin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14516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Практикум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299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702</Words>
  <Application>Microsoft Office PowerPoint</Application>
  <PresentationFormat>Экран (4:3)</PresentationFormat>
  <Paragraphs>96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Формирование функциональной  грамотности обучающихся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Практикум</vt:lpstr>
      <vt:lpstr>Рефлексия  «Все в твоих руках»</vt:lpstr>
      <vt:lpstr>Рефлексия  «Все в твоих руках»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АЛЛА СЕРГЕЕВНА</dc:creator>
  <cp:lastModifiedBy>-</cp:lastModifiedBy>
  <cp:revision>5</cp:revision>
  <dcterms:created xsi:type="dcterms:W3CDTF">2022-11-09T08:59:43Z</dcterms:created>
  <dcterms:modified xsi:type="dcterms:W3CDTF">2022-11-09T10:57:33Z</dcterms:modified>
</cp:coreProperties>
</file>